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c7b951dee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c7b951dee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f74ce48c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f74ce48c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c7b951de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c7b951de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c7b951de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c7b951de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f74ce48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f74ce48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c7b951dee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c7b951dee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c7b951dee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c7b951dee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c7b951dee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c7b951dee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f74ce48c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f74ce48c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xlabel, ylabel and plt.title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Colorize the graph bars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c7b951dee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c7b951dee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c7e56dc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c7e56dc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c7b951dee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c7b951dee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c7b951dee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c7b951dee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c7b951dee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c7b951dee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f74ce48c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f74ce48c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c7b951dee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c7b951dee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f74ce48c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f74ce48c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f74ce48c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f74ce48c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f785c3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f785c3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f785c37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f785c37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f74ce48c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f74ce48c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f74ce48c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f74ce48c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f74ce48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f74ce48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c7b951de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c7b951de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c7b951de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c7b951de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Traffic signs</a:t>
            </a:r>
            <a:r>
              <a:rPr lang="en" sz="4900">
                <a:solidFill>
                  <a:srgbClr val="FF0000"/>
                </a:solidFill>
              </a:rPr>
              <a:t> </a:t>
            </a:r>
            <a:r>
              <a:rPr lang="en" sz="4900"/>
              <a:t>classification</a:t>
            </a:r>
            <a:endParaRPr sz="4900"/>
          </a:p>
        </p:txBody>
      </p:sp>
      <p:sp>
        <p:nvSpPr>
          <p:cNvPr id="135" name="Google Shape;135;p13"/>
          <p:cNvSpPr txBox="1"/>
          <p:nvPr/>
        </p:nvSpPr>
        <p:spPr>
          <a:xfrm>
            <a:off x="4154650" y="314000"/>
            <a:ext cx="425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DSc Lab Project</a:t>
            </a:r>
            <a:endParaRPr sz="40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6132925" y="3792475"/>
            <a:ext cx="285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Char char="-"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23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02400" y="953725"/>
            <a:ext cx="8631600" cy="3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600"/>
              <a:buChar char="●"/>
            </a:pPr>
            <a:r>
              <a:rPr lang="en" sz="2600">
                <a:solidFill>
                  <a:srgbClr val="CCCCCC"/>
                </a:solidFill>
              </a:rPr>
              <a:t>Now since we have our extracted features, we finally flatten it and </a:t>
            </a:r>
            <a:r>
              <a:rPr lang="en" sz="2600">
                <a:solidFill>
                  <a:srgbClr val="CCCCCC"/>
                </a:solidFill>
              </a:rPr>
              <a:t>feed it to the fully connected network.</a:t>
            </a:r>
            <a:endParaRPr sz="2600">
              <a:solidFill>
                <a:srgbClr val="CCCCCC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600"/>
              <a:buChar char="●"/>
            </a:pPr>
            <a:r>
              <a:rPr lang="en" sz="2600">
                <a:solidFill>
                  <a:srgbClr val="CCCCCC"/>
                </a:solidFill>
              </a:rPr>
              <a:t>This network then finally classifies the input images.</a:t>
            </a:r>
            <a:endParaRPr sz="26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302400" y="145225"/>
            <a:ext cx="85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 of ConvNets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025" y="3075800"/>
            <a:ext cx="5840900" cy="20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302400" y="953725"/>
            <a:ext cx="8631600" cy="3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AutoNum type="arabicPeriod"/>
            </a:pPr>
            <a:r>
              <a:rPr lang="en">
                <a:solidFill>
                  <a:schemeClr val="accent5"/>
                </a:solidFill>
              </a:rPr>
              <a:t>Forward Propagation</a:t>
            </a:r>
            <a:endParaRPr>
              <a:solidFill>
                <a:schemeClr val="accent5"/>
              </a:solidFill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AutoNum type="arabicPeriod"/>
            </a:pPr>
            <a:r>
              <a:rPr lang="en">
                <a:solidFill>
                  <a:schemeClr val="accent5"/>
                </a:solidFill>
              </a:rPr>
              <a:t>Backward Propagation</a:t>
            </a:r>
            <a:endParaRPr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AutoNum type="arabicPeriod"/>
            </a:pPr>
            <a:r>
              <a:rPr lang="en">
                <a:solidFill>
                  <a:schemeClr val="accent5"/>
                </a:solidFill>
              </a:rPr>
              <a:t>Loss function-Categorical Cross Entropy</a:t>
            </a:r>
            <a:endParaRPr>
              <a:solidFill>
                <a:schemeClr val="accent5"/>
              </a:solidFill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AutoNum type="arabicPeriod"/>
            </a:pPr>
            <a:r>
              <a:rPr lang="en">
                <a:solidFill>
                  <a:schemeClr val="accent5"/>
                </a:solidFill>
              </a:rPr>
              <a:t>Adam Optimizer</a:t>
            </a:r>
            <a:endParaRPr>
              <a:solidFill>
                <a:schemeClr val="accent5"/>
              </a:solidFill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AutoNum type="arabicPeriod"/>
            </a:pPr>
            <a:r>
              <a:rPr lang="en">
                <a:solidFill>
                  <a:schemeClr val="accent5"/>
                </a:solidFill>
              </a:rPr>
              <a:t>Activation Functions</a:t>
            </a:r>
            <a:endParaRPr>
              <a:solidFill>
                <a:schemeClr val="accent5"/>
              </a:solidFill>
            </a:endParaRPr>
          </a:p>
          <a:p>
            <a:pPr indent="-388619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AutoNum type="alphaLcPeriod"/>
            </a:pPr>
            <a:r>
              <a:rPr lang="en">
                <a:solidFill>
                  <a:schemeClr val="accent5"/>
                </a:solidFill>
              </a:rPr>
              <a:t>Rectified Linear Unit(ReLu)</a:t>
            </a:r>
            <a:endParaRPr>
              <a:solidFill>
                <a:schemeClr val="accent5"/>
              </a:solidFill>
            </a:endParaRPr>
          </a:p>
          <a:p>
            <a:pPr indent="-388619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AutoNum type="alphaLcPeriod"/>
            </a:pPr>
            <a:r>
              <a:rPr lang="en">
                <a:solidFill>
                  <a:schemeClr val="accent5"/>
                </a:solidFill>
              </a:rPr>
              <a:t>Softmax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302400" y="145225"/>
            <a:ext cx="85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Maths Concepts/ Formulas</a:t>
            </a:r>
            <a:endParaRPr b="1" u="sng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788" y="145225"/>
            <a:ext cx="2642113" cy="166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 rotWithShape="1">
          <a:blip r:embed="rId4">
            <a:alphaModFix/>
          </a:blip>
          <a:srcRect b="0" l="-5750" r="5750" t="0"/>
          <a:stretch/>
        </p:blipFill>
        <p:spPr>
          <a:xfrm>
            <a:off x="568075" y="1923850"/>
            <a:ext cx="2148000" cy="5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9898" y="1884550"/>
            <a:ext cx="152607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7301" y="2034750"/>
            <a:ext cx="2094309" cy="53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max Function Definition | DeepAI" id="205" name="Google Shape;20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1627" y="4208550"/>
            <a:ext cx="2446273" cy="85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U : Not a Differentiable Function: Why used in Gradient Based  Optimization? and Other Generalizations of ReLU. | by Kanchan Sarkar |  Medium" id="206" name="Google Shape;206;p23"/>
          <p:cNvPicPr preferRelativeResize="0"/>
          <p:nvPr/>
        </p:nvPicPr>
        <p:blipFill rotWithShape="1">
          <a:blip r:embed="rId8">
            <a:alphaModFix/>
          </a:blip>
          <a:srcRect b="0" l="0" r="-1605" t="-12650"/>
          <a:stretch/>
        </p:blipFill>
        <p:spPr>
          <a:xfrm>
            <a:off x="6682300" y="3011025"/>
            <a:ext cx="2376400" cy="20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2" y="2937037"/>
            <a:ext cx="1998150" cy="7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implementation</a:t>
            </a:r>
            <a:endParaRPr sz="3000"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712175" y="1177600"/>
            <a:ext cx="7624200" cy="3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en" sz="2800">
                <a:solidFill>
                  <a:srgbClr val="CCCCCC"/>
                </a:solidFill>
              </a:rPr>
              <a:t>We used a dataset, which contains around 43 classes of traffic sign images.</a:t>
            </a:r>
            <a:endParaRPr sz="2800">
              <a:solidFill>
                <a:srgbClr val="CCCCCC"/>
              </a:solidFill>
            </a:endParaRPr>
          </a:p>
          <a:p>
            <a:pPr indent="-385127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en" sz="2900">
                <a:solidFill>
                  <a:srgbClr val="CCCCCC"/>
                </a:solidFill>
              </a:rPr>
              <a:t>2 convolutional blocks:</a:t>
            </a:r>
            <a:endParaRPr sz="2900">
              <a:solidFill>
                <a:srgbClr val="CCCCCC"/>
              </a:solidFill>
            </a:endParaRPr>
          </a:p>
          <a:p>
            <a:pPr indent="-385127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20833"/>
              <a:buChar char="○"/>
            </a:pPr>
            <a:r>
              <a:rPr lang="en" sz="2400">
                <a:solidFill>
                  <a:srgbClr val="CCCCCC"/>
                </a:solidFill>
              </a:rPr>
              <a:t>1st block:</a:t>
            </a:r>
            <a:endParaRPr sz="2400">
              <a:solidFill>
                <a:srgbClr val="CCCCCC"/>
              </a:solidFill>
            </a:endParaRPr>
          </a:p>
          <a:p>
            <a:pPr indent="-385127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20833"/>
              <a:buChar char="■"/>
            </a:pPr>
            <a:r>
              <a:rPr lang="en" sz="2400">
                <a:solidFill>
                  <a:srgbClr val="CCCCCC"/>
                </a:solidFill>
              </a:rPr>
              <a:t> 32 units in conv layer : 3x3 kernel size</a:t>
            </a:r>
            <a:endParaRPr sz="2400">
              <a:solidFill>
                <a:srgbClr val="CCCCCC"/>
              </a:solidFill>
            </a:endParaRPr>
          </a:p>
          <a:p>
            <a:pPr indent="-358139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■"/>
            </a:pPr>
            <a:r>
              <a:rPr lang="en" sz="2400">
                <a:solidFill>
                  <a:srgbClr val="CCCCCC"/>
                </a:solidFill>
              </a:rPr>
              <a:t>Max-pooling layer: 2x2</a:t>
            </a:r>
            <a:endParaRPr sz="2400">
              <a:solidFill>
                <a:srgbClr val="CCCCCC"/>
              </a:solidFill>
            </a:endParaRPr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2400">
                <a:solidFill>
                  <a:srgbClr val="CCCCCC"/>
                </a:solidFill>
              </a:rPr>
              <a:t>2nd block:</a:t>
            </a:r>
            <a:endParaRPr sz="2400">
              <a:solidFill>
                <a:srgbClr val="CCCCCC"/>
              </a:solidFill>
            </a:endParaRPr>
          </a:p>
          <a:p>
            <a:pPr indent="-358139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■"/>
            </a:pPr>
            <a:r>
              <a:rPr lang="en" sz="2400">
                <a:solidFill>
                  <a:srgbClr val="CCCCCC"/>
                </a:solidFill>
              </a:rPr>
              <a:t>64 units in conv layer: 3x3 kernel size</a:t>
            </a:r>
            <a:endParaRPr sz="2400">
              <a:solidFill>
                <a:srgbClr val="CCCCCC"/>
              </a:solidFill>
            </a:endParaRPr>
          </a:p>
          <a:p>
            <a:pPr indent="-358139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■"/>
            </a:pPr>
            <a:r>
              <a:rPr lang="en" sz="2400">
                <a:solidFill>
                  <a:srgbClr val="CCCCCC"/>
                </a:solidFill>
              </a:rPr>
              <a:t>Max-pooling layer: 2x2</a:t>
            </a:r>
            <a:endParaRPr sz="2400"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900">
                <a:solidFill>
                  <a:srgbClr val="CCCCCC"/>
                </a:solidFill>
              </a:rPr>
              <a:t>	</a:t>
            </a:r>
            <a:endParaRPr sz="29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implementation</a:t>
            </a:r>
            <a:endParaRPr sz="3000"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712175" y="1177600"/>
            <a:ext cx="7624200" cy="3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en" sz="2700">
                <a:solidFill>
                  <a:srgbClr val="CCCCCC"/>
                </a:solidFill>
              </a:rPr>
              <a:t>Flatten layer</a:t>
            </a:r>
            <a:endParaRPr sz="2700">
              <a:solidFill>
                <a:srgbClr val="CCCCCC"/>
              </a:solidFill>
            </a:endParaRPr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en" sz="2700">
                <a:solidFill>
                  <a:srgbClr val="CCCCCC"/>
                </a:solidFill>
              </a:rPr>
              <a:t>2 dense layers:</a:t>
            </a:r>
            <a:endParaRPr sz="2700">
              <a:solidFill>
                <a:srgbClr val="CCCCCC"/>
              </a:solidFill>
            </a:endParaRPr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2700">
                <a:solidFill>
                  <a:srgbClr val="CCCCCC"/>
                </a:solidFill>
              </a:rPr>
              <a:t>1st layer: 256 units</a:t>
            </a:r>
            <a:endParaRPr sz="2700">
              <a:solidFill>
                <a:srgbClr val="CCCCCC"/>
              </a:solidFill>
            </a:endParaRPr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2700">
                <a:solidFill>
                  <a:srgbClr val="CCCCCC"/>
                </a:solidFill>
              </a:rPr>
              <a:t>2nd layer: 43 units (For output)</a:t>
            </a:r>
            <a:endParaRPr sz="2700">
              <a:solidFill>
                <a:srgbClr val="CCCCCC"/>
              </a:solidFill>
            </a:endParaRPr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en" sz="2700">
                <a:solidFill>
                  <a:srgbClr val="CCCCCC"/>
                </a:solidFill>
              </a:rPr>
              <a:t>Other parameters:</a:t>
            </a:r>
            <a:endParaRPr sz="2700">
              <a:solidFill>
                <a:srgbClr val="CCCCCC"/>
              </a:solidFill>
            </a:endParaRPr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2700">
                <a:solidFill>
                  <a:srgbClr val="CCCCCC"/>
                </a:solidFill>
              </a:rPr>
              <a:t>Loss: categorical cross entropy</a:t>
            </a:r>
            <a:endParaRPr sz="2700">
              <a:solidFill>
                <a:srgbClr val="CCCCCC"/>
              </a:solidFill>
            </a:endParaRPr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2700">
                <a:solidFill>
                  <a:srgbClr val="CCCCCC"/>
                </a:solidFill>
              </a:rPr>
              <a:t>Optimizer: Adam</a:t>
            </a:r>
            <a:endParaRPr sz="2700">
              <a:solidFill>
                <a:srgbClr val="CCCCCC"/>
              </a:solidFill>
            </a:endParaRPr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○"/>
            </a:pPr>
            <a:r>
              <a:rPr lang="en" sz="2700">
                <a:solidFill>
                  <a:srgbClr val="CCCCCC"/>
                </a:solidFill>
              </a:rPr>
              <a:t>Metric: Accuracy</a:t>
            </a:r>
            <a:endParaRPr sz="2700"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900">
                <a:solidFill>
                  <a:srgbClr val="CCCCCC"/>
                </a:solidFill>
              </a:rPr>
              <a:t>	</a:t>
            </a:r>
            <a:endParaRPr sz="29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302400" y="953725"/>
            <a:ext cx="8631600" cy="3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Our task is to develop a model which can classify </a:t>
            </a:r>
            <a:r>
              <a:rPr i="1" lang="en" u="sng">
                <a:solidFill>
                  <a:srgbClr val="00FFFF"/>
                </a:solidFill>
              </a:rPr>
              <a:t>traffic road signs</a:t>
            </a:r>
            <a:r>
              <a:rPr lang="en" u="sng">
                <a:solidFill>
                  <a:schemeClr val="accent5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such as...</a:t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 u="sng">
                <a:solidFill>
                  <a:schemeClr val="accent2"/>
                </a:solidFill>
              </a:rPr>
              <a:t>Speed Limit</a:t>
            </a:r>
            <a:endParaRPr b="1" i="1" sz="2300" u="sng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302400" y="145225"/>
            <a:ext cx="85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Approach/ Python3 Code Implementation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75" y="2983125"/>
            <a:ext cx="2145799" cy="14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874" y="3054736"/>
            <a:ext cx="2281525" cy="13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525" y="3016601"/>
            <a:ext cx="2775075" cy="13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322225" y="289750"/>
            <a:ext cx="8631600" cy="4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solidFill>
                <a:schemeClr val="accent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solidFill>
                <a:schemeClr val="accent2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solidFill>
                <a:schemeClr val="accent2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solidFill>
                <a:schemeClr val="accent2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solidFill>
                <a:schemeClr val="accent2"/>
              </a:solidFill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 u="sng">
                <a:solidFill>
                  <a:schemeClr val="accent2"/>
                </a:solidFill>
              </a:rPr>
              <a:t>Directional Signs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488" y="289750"/>
            <a:ext cx="1758674" cy="20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88" y="425800"/>
            <a:ext cx="1887500" cy="18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3875" y="2571745"/>
            <a:ext cx="2079910" cy="22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414" y="2571750"/>
            <a:ext cx="1956025" cy="20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302400" y="168475"/>
            <a:ext cx="8631600" cy="45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solidFill>
                <a:schemeClr val="accent2"/>
              </a:solidFill>
            </a:endParaRPr>
          </a:p>
          <a:p>
            <a:pPr indent="457200" lvl="0" marL="2743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solidFill>
                <a:schemeClr val="accent2"/>
              </a:solidFill>
            </a:endParaRPr>
          </a:p>
          <a:p>
            <a:pPr indent="457200" lvl="0" marL="2743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solidFill>
                <a:schemeClr val="accent2"/>
              </a:solidFill>
            </a:endParaRPr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 u="sng">
                <a:solidFill>
                  <a:schemeClr val="accent2"/>
                </a:solidFill>
              </a:rPr>
              <a:t>Traffic</a:t>
            </a:r>
            <a:r>
              <a:rPr b="1" i="1" lang="en" sz="2300" u="sng">
                <a:solidFill>
                  <a:schemeClr val="accent2"/>
                </a:solidFill>
              </a:rPr>
              <a:t> Event</a:t>
            </a:r>
            <a:r>
              <a:rPr b="1" i="1" lang="en" sz="2300" u="sng">
                <a:solidFill>
                  <a:schemeClr val="accent2"/>
                </a:solidFill>
              </a:rPr>
              <a:t>s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50" y="305875"/>
            <a:ext cx="2174800" cy="23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124" y="2340174"/>
            <a:ext cx="2731050" cy="24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75" y="3137775"/>
            <a:ext cx="1962525" cy="16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6487" y="3083075"/>
            <a:ext cx="2480349" cy="17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302400" y="168475"/>
            <a:ext cx="8631600" cy="45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solidFill>
                <a:schemeClr val="accent2"/>
              </a:solidFill>
            </a:endParaRPr>
          </a:p>
          <a:p>
            <a:pPr indent="457200" lvl="0" marL="2743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 u="sng">
                <a:solidFill>
                  <a:schemeClr val="accent2"/>
                </a:solidFill>
              </a:rPr>
              <a:t>and Warning Signs</a:t>
            </a:r>
            <a:endParaRPr/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87" y="2682699"/>
            <a:ext cx="2977055" cy="21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375" y="1831550"/>
            <a:ext cx="2857475" cy="29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563" y="445625"/>
            <a:ext cx="1951475" cy="198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302400" y="168475"/>
            <a:ext cx="8631600" cy="45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 u="sng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2"/>
                </a:solidFill>
              </a:rPr>
              <a:t>… t</a:t>
            </a:r>
            <a:r>
              <a:rPr lang="en" sz="2300">
                <a:solidFill>
                  <a:schemeClr val="accent2"/>
                </a:solidFill>
              </a:rPr>
              <a:t>otalling up to </a:t>
            </a:r>
            <a:r>
              <a:rPr b="1" lang="en" sz="2300">
                <a:solidFill>
                  <a:srgbClr val="00FFFF"/>
                </a:solidFill>
              </a:rPr>
              <a:t>39,209</a:t>
            </a:r>
            <a:r>
              <a:rPr lang="en" sz="2300">
                <a:solidFill>
                  <a:schemeClr val="accent2"/>
                </a:solidFill>
              </a:rPr>
              <a:t> road traffic signs over </a:t>
            </a:r>
            <a:r>
              <a:rPr b="1" lang="en" sz="2300">
                <a:solidFill>
                  <a:srgbClr val="00FFFF"/>
                </a:solidFill>
              </a:rPr>
              <a:t>43 </a:t>
            </a:r>
            <a:r>
              <a:rPr lang="en" sz="2300">
                <a:solidFill>
                  <a:schemeClr val="accent2"/>
                </a:solidFill>
              </a:rPr>
              <a:t>classes</a:t>
            </a:r>
            <a:endParaRPr sz="2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      </a:t>
            </a:r>
            <a:r>
              <a:rPr lang="en" sz="1400">
                <a:solidFill>
                  <a:schemeClr val="accent2"/>
                </a:solidFill>
              </a:rPr>
              <a:t>which were imported and are distributed as follows</a:t>
            </a:r>
            <a:endParaRPr sz="1400">
              <a:solidFill>
                <a:schemeClr val="accent2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650" y="1269825"/>
            <a:ext cx="5746700" cy="34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256200" y="303300"/>
            <a:ext cx="8631600" cy="45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… with the images within each class of traffic signs </a:t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having a wide-variety of sizes</a:t>
            </a:r>
            <a:endParaRPr sz="2000">
              <a:solidFill>
                <a:schemeClr val="accent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A86E8"/>
              </a:solidFill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300" y="1412374"/>
            <a:ext cx="4715400" cy="31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</a:rPr>
              <a:t>Introduction</a:t>
            </a:r>
            <a:endParaRPr b="1" sz="3600">
              <a:solidFill>
                <a:schemeClr val="accent5"/>
              </a:solidFill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188" y="1519026"/>
            <a:ext cx="4973614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226200" y="168475"/>
            <a:ext cx="8631600" cy="45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Each image is converted into a list of pixels in BGR format </a:t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which is rightfully converted into </a:t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FF"/>
                </a:solidFill>
              </a:rPr>
              <a:t>R</a:t>
            </a:r>
            <a:r>
              <a:rPr b="1" i="1" lang="en" sz="2000">
                <a:solidFill>
                  <a:srgbClr val="FF0000"/>
                </a:solidFill>
              </a:rPr>
              <a:t>G</a:t>
            </a:r>
            <a:r>
              <a:rPr b="1" i="1" lang="en" sz="2000">
                <a:solidFill>
                  <a:srgbClr val="00FF00"/>
                </a:solidFill>
              </a:rPr>
              <a:t>B</a:t>
            </a:r>
            <a:r>
              <a:rPr lang="en" sz="2000">
                <a:solidFill>
                  <a:schemeClr val="accent2"/>
                </a:solidFill>
              </a:rPr>
              <a:t> and resized into an image of size</a:t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</a:rPr>
              <a:t>30pixels x 30pixels</a:t>
            </a:r>
            <a:endParaRPr sz="20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A86E8"/>
              </a:solidFill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163" y="1921438"/>
            <a:ext cx="578167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226200" y="168475"/>
            <a:ext cx="8631600" cy="45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This is followed by </a:t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>
                <a:solidFill>
                  <a:schemeClr val="accent5"/>
                </a:solidFill>
              </a:rPr>
              <a:t>Shuffling the feature and target vectors</a:t>
            </a:r>
            <a:endParaRPr sz="2000">
              <a:solidFill>
                <a:schemeClr val="accent5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" sz="2000">
                <a:solidFill>
                  <a:schemeClr val="accent2"/>
                </a:solidFill>
              </a:rPr>
              <a:t>One hot encoding of the target vector</a:t>
            </a:r>
            <a:endParaRPr sz="2000">
              <a:solidFill>
                <a:schemeClr val="accent2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>
                <a:solidFill>
                  <a:schemeClr val="accent5"/>
                </a:solidFill>
              </a:rPr>
              <a:t>Splitting of the feature vector into </a:t>
            </a:r>
            <a:endParaRPr sz="2000">
              <a:solidFill>
                <a:schemeClr val="accent5"/>
              </a:solidFill>
            </a:endParaRPr>
          </a:p>
          <a:p>
            <a: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</a:pPr>
            <a:r>
              <a:rPr lang="en" sz="2000">
                <a:solidFill>
                  <a:schemeClr val="accent2"/>
                </a:solidFill>
              </a:rPr>
              <a:t>Training Set 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</a:pPr>
            <a:r>
              <a:rPr lang="en" sz="2000">
                <a:solidFill>
                  <a:schemeClr val="accent2"/>
                </a:solidFill>
              </a:rPr>
              <a:t>Validation Set</a:t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59725" y="588300"/>
            <a:ext cx="3659400" cy="39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SEQUENTIAL CNN MODEL </a:t>
            </a:r>
            <a:endParaRPr b="1" sz="2300" u="sng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Layer-wise</a:t>
            </a:r>
            <a:endParaRPr b="1" sz="23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/>
          </a:p>
        </p:txBody>
      </p:sp>
      <p:sp>
        <p:nvSpPr>
          <p:cNvPr id="283" name="Google Shape;283;p3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840" y="425476"/>
            <a:ext cx="4789660" cy="44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463" y="981075"/>
            <a:ext cx="4848225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93875" y="413550"/>
            <a:ext cx="3659400" cy="43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SEQUENTIAL CNN MODEL </a:t>
            </a:r>
            <a:endParaRPr b="1" sz="2300" u="sng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Accuracy Scores for </a:t>
            </a:r>
            <a:r>
              <a:rPr b="1" lang="en" sz="2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Training Set</a:t>
            </a:r>
            <a:endParaRPr b="1" sz="2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endParaRPr b="1" sz="23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Validation Set</a:t>
            </a:r>
            <a:endParaRPr b="1" sz="2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against each epoch</a:t>
            </a:r>
            <a:endParaRPr b="1" sz="23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93875" y="413550"/>
            <a:ext cx="3659400" cy="43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SEQUENTIAL CNN MODEL </a:t>
            </a:r>
            <a:endParaRPr b="1" sz="2300" u="sng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Loss </a:t>
            </a:r>
            <a:r>
              <a:rPr b="1" lang="en" sz="23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endParaRPr b="1" sz="23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Training Set</a:t>
            </a:r>
            <a:endParaRPr b="1" sz="2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endParaRPr b="1" sz="23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Validation Set</a:t>
            </a:r>
            <a:endParaRPr b="1" sz="2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against each epoch</a:t>
            </a:r>
            <a:endParaRPr b="1" sz="23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250" y="1019175"/>
            <a:ext cx="48577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256200" y="303300"/>
            <a:ext cx="8631600" cy="45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00FFFF"/>
                </a:solidFill>
              </a:rPr>
              <a:t>Conclusion</a:t>
            </a:r>
            <a:endParaRPr b="1" sz="2300" u="sng">
              <a:solidFill>
                <a:srgbClr val="00FF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rgbClr val="00FF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rgbClr val="00FF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5"/>
                </a:solidFill>
              </a:rPr>
              <a:t>The </a:t>
            </a:r>
            <a:r>
              <a:rPr b="1" lang="en" sz="2300">
                <a:solidFill>
                  <a:schemeClr val="accent1"/>
                </a:solidFill>
              </a:rPr>
              <a:t>convolution neural network</a:t>
            </a:r>
            <a:r>
              <a:rPr b="1" lang="en" sz="2300">
                <a:solidFill>
                  <a:schemeClr val="accent5"/>
                </a:solidFill>
              </a:rPr>
              <a:t> built classifies the </a:t>
            </a:r>
            <a:r>
              <a:rPr b="1" lang="en" sz="2300">
                <a:solidFill>
                  <a:srgbClr val="E06666"/>
                </a:solidFill>
              </a:rPr>
              <a:t>traffic sign</a:t>
            </a:r>
            <a:r>
              <a:rPr b="1" lang="en" sz="2300">
                <a:solidFill>
                  <a:schemeClr val="accent5"/>
                </a:solidFill>
              </a:rPr>
              <a:t> images with an accuracy of approximately </a:t>
            </a:r>
            <a:r>
              <a:rPr b="1" lang="en" sz="2300" u="sng">
                <a:solidFill>
                  <a:schemeClr val="accent2"/>
                </a:solidFill>
              </a:rPr>
              <a:t>92%</a:t>
            </a:r>
            <a:r>
              <a:rPr b="1" lang="en" sz="2300">
                <a:solidFill>
                  <a:schemeClr val="accent5"/>
                </a:solidFill>
              </a:rPr>
              <a:t>, and can be used in real world applications as a part of self driving cars, etc.</a:t>
            </a:r>
            <a:endParaRPr b="1" sz="23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226200" y="168475"/>
            <a:ext cx="8631600" cy="45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rgbClr val="00FF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 u="sng">
              <a:solidFill>
                <a:srgbClr val="00FFFF"/>
              </a:solidFill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A86E8"/>
              </a:solidFill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600" y="607775"/>
            <a:ext cx="6681650" cy="39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463" y="1583550"/>
            <a:ext cx="4943074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63" y="1930700"/>
            <a:ext cx="1422700" cy="1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2238" y="2479456"/>
            <a:ext cx="1688300" cy="18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4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289" y="1583550"/>
            <a:ext cx="4943074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88" y="1746358"/>
            <a:ext cx="1688301" cy="165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1063" y="2395538"/>
            <a:ext cx="139065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302400" y="953725"/>
            <a:ext cx="8631600" cy="3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302400" y="145225"/>
            <a:ext cx="853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ConvNets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00" y="1568700"/>
            <a:ext cx="8539200" cy="23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/>
        </p:nvSpPr>
        <p:spPr>
          <a:xfrm>
            <a:off x="302400" y="145225"/>
            <a:ext cx="85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ConvNets</a:t>
            </a:r>
            <a:endParaRPr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302400" y="760825"/>
            <a:ext cx="8223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Computer vision is a part of deep learning which can deal</a:t>
            </a:r>
            <a:r>
              <a:rPr lang="en" sz="22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with images on very large scales.</a:t>
            </a:r>
            <a:endParaRPr sz="22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It allows the computer to process and understand the content of a large number of pictures.</a:t>
            </a:r>
            <a:endParaRPr sz="22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The main architecture of computer vision is the convolutional neural networks which is a derivative of feed-forward neural networks.</a:t>
            </a:r>
            <a:endParaRPr sz="22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Very wide applications such as image classification, object detection, face detection, etc.</a:t>
            </a:r>
            <a:endParaRPr sz="22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271200" y="937500"/>
            <a:ext cx="8601600" cy="40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en" sz="2400">
                <a:solidFill>
                  <a:srgbClr val="CCCCCC"/>
                </a:solidFill>
              </a:rPr>
              <a:t>A convolutional ne</a:t>
            </a:r>
            <a:r>
              <a:rPr lang="en" sz="2400">
                <a:solidFill>
                  <a:srgbClr val="CCCCCC"/>
                </a:solidFill>
              </a:rPr>
              <a:t>u</a:t>
            </a:r>
            <a:r>
              <a:rPr lang="en" sz="2400">
                <a:solidFill>
                  <a:srgbClr val="CCCCCC"/>
                </a:solidFill>
              </a:rPr>
              <a:t>ral network is a series of convolutional and pooling layers which allow extracting the main features from the images.</a:t>
            </a:r>
            <a:endParaRPr sz="2400"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en" sz="2400">
                <a:solidFill>
                  <a:srgbClr val="CCCCCC"/>
                </a:solidFill>
              </a:rPr>
              <a:t>Convolution block consists of a convolution and a pooling lay</a:t>
            </a:r>
            <a:r>
              <a:rPr lang="en" sz="2400">
                <a:solidFill>
                  <a:srgbClr val="CCCCCC"/>
                </a:solidFill>
              </a:rPr>
              <a:t>e</a:t>
            </a:r>
            <a:r>
              <a:rPr lang="en" sz="2400">
                <a:solidFill>
                  <a:srgbClr val="CCCCCC"/>
                </a:solidFill>
              </a:rPr>
              <a:t>r.</a:t>
            </a:r>
            <a:endParaRPr sz="2400"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en" sz="2400">
                <a:solidFill>
                  <a:srgbClr val="CCCCCC"/>
                </a:solidFill>
              </a:rPr>
              <a:t>Convolutional layer applies the filter on the input 2D pixelated image.</a:t>
            </a:r>
            <a:endParaRPr sz="2400"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en" sz="2400">
                <a:solidFill>
                  <a:srgbClr val="CCCCCC"/>
                </a:solidFill>
              </a:rPr>
              <a:t>Pooling(Usually max-pooling) then extracts the main features from the convolved layer.</a:t>
            </a:r>
            <a:endParaRPr sz="24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854525" y="72575"/>
            <a:ext cx="85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ConvNets</a:t>
            </a:r>
            <a:endParaRPr sz="36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/>
        </p:nvSpPr>
        <p:spPr>
          <a:xfrm>
            <a:off x="581400" y="218625"/>
            <a:ext cx="4881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ConvNet visuals 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(Convolving)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450" y="1250025"/>
            <a:ext cx="6583096" cy="35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/>
        </p:nvSpPr>
        <p:spPr>
          <a:xfrm>
            <a:off x="581400" y="218625"/>
            <a:ext cx="4881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ConvNet visuals 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(Max-Pooling)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Max-pooling / Pooling - Computer Science Wiki"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88" y="1468150"/>
            <a:ext cx="7172025" cy="29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